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9" r:id="rId3"/>
    <p:sldId id="257" r:id="rId4"/>
    <p:sldId id="278" r:id="rId5"/>
    <p:sldId id="258" r:id="rId6"/>
    <p:sldId id="277" r:id="rId7"/>
    <p:sldId id="259" r:id="rId8"/>
    <p:sldId id="270" r:id="rId9"/>
    <p:sldId id="271" r:id="rId10"/>
    <p:sldId id="272" r:id="rId11"/>
    <p:sldId id="280" r:id="rId12"/>
    <p:sldId id="261" r:id="rId13"/>
    <p:sldId id="262" r:id="rId14"/>
    <p:sldId id="274" r:id="rId15"/>
    <p:sldId id="275" r:id="rId16"/>
    <p:sldId id="276" r:id="rId17"/>
    <p:sldId id="269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1" d="100"/>
          <a:sy n="61" d="100"/>
        </p:scale>
        <p:origin x="-84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4E177-53B7-47D4-BAE2-95EF26A91085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F92105-D8C5-4BA9-AEBA-F7F1BF7D5F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954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B4699-8EC7-4D70-AE1F-BDC91D95C6F1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B5D5-2CD8-4C51-A57C-5DDFF89BC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57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B4699-8EC7-4D70-AE1F-BDC91D95C6F1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B5D5-2CD8-4C51-A57C-5DDFF89BC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074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B4699-8EC7-4D70-AE1F-BDC91D95C6F1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B5D5-2CD8-4C51-A57C-5DDFF89BC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86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B4699-8EC7-4D70-AE1F-BDC91D95C6F1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B5D5-2CD8-4C51-A57C-5DDFF89BC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718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B4699-8EC7-4D70-AE1F-BDC91D95C6F1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B5D5-2CD8-4C51-A57C-5DDFF89BC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602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B4699-8EC7-4D70-AE1F-BDC91D95C6F1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B5D5-2CD8-4C51-A57C-5DDFF89BC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468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B4699-8EC7-4D70-AE1F-BDC91D95C6F1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B5D5-2CD8-4C51-A57C-5DDFF89BC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648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B4699-8EC7-4D70-AE1F-BDC91D95C6F1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B5D5-2CD8-4C51-A57C-5DDFF89BC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028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B4699-8EC7-4D70-AE1F-BDC91D95C6F1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B5D5-2CD8-4C51-A57C-5DDFF89BC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125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B4699-8EC7-4D70-AE1F-BDC91D95C6F1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B5D5-2CD8-4C51-A57C-5DDFF89BC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771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B4699-8EC7-4D70-AE1F-BDC91D95C6F1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B5D5-2CD8-4C51-A57C-5DDFF89BC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506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B4699-8EC7-4D70-AE1F-BDC91D95C6F1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7B5D5-2CD8-4C51-A57C-5DDFF89BC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328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2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02933" y="0"/>
            <a:ext cx="524314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/>
                <a:solidFill>
                  <a:schemeClr val="accent4">
                    <a:lumMod val="75000"/>
                  </a:schemeClr>
                </a:solidFill>
                <a:effectLst/>
              </a:rPr>
              <a:t>Урок русского языка</a:t>
            </a:r>
          </a:p>
          <a:p>
            <a:pPr algn="ctr"/>
            <a:r>
              <a:rPr lang="ru-RU" sz="4400" b="1" dirty="0">
                <a:ln/>
                <a:solidFill>
                  <a:schemeClr val="accent4">
                    <a:lumMod val="75000"/>
                  </a:schemeClr>
                </a:solidFill>
              </a:rPr>
              <a:t>3</a:t>
            </a:r>
            <a:r>
              <a:rPr lang="ru-RU" sz="4400" b="1" dirty="0" smtClean="0">
                <a:ln/>
                <a:solidFill>
                  <a:schemeClr val="accent4">
                    <a:lumMod val="75000"/>
                  </a:schemeClr>
                </a:solidFill>
              </a:rPr>
              <a:t> класс</a:t>
            </a:r>
            <a:endParaRPr lang="ru-RU" sz="4400" b="1" cap="none" spc="0" dirty="0">
              <a:ln/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54503" y="1517635"/>
            <a:ext cx="866560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«Морфологический разбор </a:t>
            </a:r>
          </a:p>
          <a:p>
            <a:pPr algn="ctr"/>
            <a:r>
              <a:rPr lang="ru-RU" sz="4400" b="1" dirty="0">
                <a:ln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400" b="1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прилагательных»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452" y="4025539"/>
            <a:ext cx="5576548" cy="283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06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2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02933" y="0"/>
            <a:ext cx="524314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/>
                <a:solidFill>
                  <a:schemeClr val="accent4">
                    <a:lumMod val="75000"/>
                  </a:schemeClr>
                </a:solidFill>
                <a:effectLst/>
              </a:rPr>
              <a:t>Урок русского языка</a:t>
            </a:r>
          </a:p>
          <a:p>
            <a:pPr algn="ctr"/>
            <a:r>
              <a:rPr lang="ru-RU" sz="4400" b="1" dirty="0">
                <a:ln/>
                <a:solidFill>
                  <a:schemeClr val="accent4">
                    <a:lumMod val="75000"/>
                  </a:schemeClr>
                </a:solidFill>
              </a:rPr>
              <a:t>3</a:t>
            </a:r>
            <a:r>
              <a:rPr lang="ru-RU" sz="4400" b="1" dirty="0" smtClean="0">
                <a:ln/>
                <a:solidFill>
                  <a:schemeClr val="accent4">
                    <a:lumMod val="75000"/>
                  </a:schemeClr>
                </a:solidFill>
              </a:rPr>
              <a:t> класс</a:t>
            </a:r>
            <a:endParaRPr lang="ru-RU" sz="4400" b="1" cap="none" spc="0" dirty="0">
              <a:ln/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38124" y="1957754"/>
            <a:ext cx="842410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Двадцать </a:t>
            </a:r>
            <a:r>
              <a:rPr lang="ru-RU" sz="6000" b="1" dirty="0" err="1" smtClean="0">
                <a:ln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второеое</a:t>
            </a:r>
            <a:r>
              <a:rPr lang="ru-RU" sz="6000" b="1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мая.</a:t>
            </a:r>
          </a:p>
          <a:p>
            <a:pPr algn="ctr"/>
            <a:r>
              <a:rPr lang="ru-RU" sz="6000" b="1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</a:t>
            </a:r>
            <a:r>
              <a:rPr lang="ru-RU" sz="6000" b="1" u="sng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</a:t>
            </a:r>
            <a:r>
              <a:rPr lang="ru-RU" sz="6000" b="1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 р</a:t>
            </a:r>
            <a:r>
              <a:rPr lang="ru-RU" sz="6000" b="1" u="sng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6000" b="1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бота.</a:t>
            </a:r>
            <a:endParaRPr lang="ru-RU" sz="6000" b="1" cap="none" spc="0" dirty="0">
              <a:ln/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452" y="4025539"/>
            <a:ext cx="5576548" cy="283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266" y="3573701"/>
            <a:ext cx="2466961" cy="3108516"/>
          </a:xfrm>
          <a:prstGeom prst="rect">
            <a:avLst/>
          </a:prstGeom>
        </p:spPr>
      </p:pic>
      <p:pic>
        <p:nvPicPr>
          <p:cNvPr id="2" name="Изображение 1" descr="slide-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56" y="176048"/>
            <a:ext cx="8696342" cy="651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21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44228" y="946240"/>
            <a:ext cx="8751457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 </a:t>
            </a:r>
            <a:r>
              <a:rPr lang="ru-RU" sz="4800" b="1" i="1" kern="0" dirty="0" smtClean="0">
                <a:solidFill>
                  <a:srgbClr val="800000"/>
                </a:solidFill>
                <a:latin typeface="Arial Unicode MS"/>
                <a:cs typeface="Arial Unicode MS"/>
              </a:rPr>
              <a:t>Если хочешь много знать,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1" u="none" strike="noStrike" kern="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Unicode MS"/>
                <a:cs typeface="Arial Unicode MS"/>
              </a:rPr>
              <a:t>Многого добиться,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i="1" kern="0" dirty="0" smtClean="0">
                <a:solidFill>
                  <a:srgbClr val="800000"/>
                </a:solidFill>
                <a:latin typeface="Arial Unicode MS"/>
                <a:cs typeface="Arial Unicode MS"/>
              </a:rPr>
              <a:t>Значит, грамотно писать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1" u="none" strike="noStrike" kern="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Unicode MS"/>
                <a:cs typeface="Arial Unicode MS"/>
              </a:rPr>
              <a:t>Должен</a:t>
            </a:r>
            <a:r>
              <a:rPr kumimoji="0" lang="ru-RU" sz="4800" b="1" i="1" u="none" strike="noStrike" kern="0" cap="none" spc="0" normalizeH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Unicode MS"/>
                <a:cs typeface="Arial Unicode MS"/>
              </a:rPr>
              <a:t> научиться!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800" b="1" i="1" u="none" strike="noStrike" kern="0" cap="none" spc="0" normalizeH="0" baseline="0" noProof="0" dirty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266" y="3573701"/>
            <a:ext cx="2466961" cy="310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48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93012" y="-71700"/>
            <a:ext cx="43867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>
                    <a:lumMod val="75000"/>
                  </a:schemeClr>
                </a:solidFill>
                <a:effectLst/>
              </a:rPr>
              <a:t>Чистописание</a:t>
            </a:r>
            <a:endParaRPr lang="ru-RU" sz="5400" b="1" cap="none" spc="0" dirty="0">
              <a:ln/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  <p:pic>
        <p:nvPicPr>
          <p:cNvPr id="8194" name="Picture 2" descr="https://ds01.infourok.ru/uploads/ex/0c41/00000c40-3575772b/1/640/img1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65" t="13673" r="13877" b="60838"/>
          <a:stretch/>
        </p:blipFill>
        <p:spPr bwMode="auto">
          <a:xfrm>
            <a:off x="600635" y="923329"/>
            <a:ext cx="10228730" cy="271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151" y="4015450"/>
            <a:ext cx="920768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слов составь и запиши предложение. </a:t>
            </a: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 падежи имен существительных.</a:t>
            </a:r>
          </a:p>
          <a:p>
            <a:pPr algn="ctr"/>
            <a:r>
              <a:rPr lang="ru-RU" sz="66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В, друг, беде, познаётся.</a:t>
            </a:r>
            <a:endParaRPr lang="ru-RU" sz="66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59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671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93012" y="-71700"/>
            <a:ext cx="43867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>
                    <a:lumMod val="75000"/>
                  </a:schemeClr>
                </a:solidFill>
                <a:effectLst/>
              </a:rPr>
              <a:t>Чистописание</a:t>
            </a:r>
            <a:endParaRPr lang="ru-RU" sz="5400" b="1" cap="none" spc="0" dirty="0">
              <a:ln/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  <p:pic>
        <p:nvPicPr>
          <p:cNvPr id="8194" name="Picture 2" descr="https://ds01.infourok.ru/uploads/ex/0c41/00000c40-3575772b/1/640/img1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65" t="13673" r="13877" b="60838"/>
          <a:stretch/>
        </p:blipFill>
        <p:spPr bwMode="auto">
          <a:xfrm>
            <a:off x="600635" y="923329"/>
            <a:ext cx="10228730" cy="271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01462" y="4015450"/>
            <a:ext cx="8715059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Проверка:</a:t>
            </a:r>
          </a:p>
          <a:p>
            <a:pPr algn="ctr"/>
            <a:r>
              <a:rPr lang="ru-RU" sz="66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 познаётся в беде.</a:t>
            </a:r>
            <a:endParaRPr lang="ru-RU" sz="66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11238" y="4627539"/>
            <a:ext cx="779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/>
              <a:t>И.п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8300309" y="4553592"/>
            <a:ext cx="779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/>
              <a:t>П.п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9168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02422" y="-85979"/>
            <a:ext cx="68441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cap="none" spc="0" dirty="0" smtClean="0">
                <a:ln/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Словарная работа:</a:t>
            </a:r>
            <a:endParaRPr lang="ru-RU" sz="6600" cap="none" spc="0" dirty="0">
              <a:ln/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9202" y="1095631"/>
            <a:ext cx="11096756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4400" dirty="0" err="1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звес.ный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п.эт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dirty="0" err="1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ру.кий</a:t>
            </a:r>
            <a:r>
              <a:rPr lang="ru-RU" sz="4400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.зык, 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ч.рные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с.поги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dirty="0" err="1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ж.лтое</a:t>
            </a:r>
            <a:r>
              <a:rPr lang="ru-RU" sz="4400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р.стение</a:t>
            </a:r>
            <a:r>
              <a:rPr lang="ru-RU" sz="4400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dirty="0" err="1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.роший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ур.жай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г.р.дская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ул.ца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праз.ничная</a:t>
            </a:r>
            <a:r>
              <a:rPr lang="ru-RU" sz="4400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М,м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сква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К,к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расная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площ.дь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400" dirty="0">
              <a:ln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 интересного в словосочетаниях?</a:t>
            </a:r>
          </a:p>
          <a:p>
            <a:r>
              <a:rPr lang="ru-RU" sz="3600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число и род прилагательных.</a:t>
            </a:r>
          </a:p>
          <a:p>
            <a:r>
              <a:rPr lang="ru-RU" sz="36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каком словосочетании род определить не удалось? Почему?</a:t>
            </a:r>
            <a:endParaRPr lang="ru-RU" sz="3600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44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28851" y="-85979"/>
            <a:ext cx="379131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cap="none" spc="0" dirty="0" smtClean="0">
                <a:ln/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Повторим</a:t>
            </a:r>
            <a:endParaRPr lang="ru-RU" sz="6600" cap="none" spc="0" dirty="0">
              <a:ln/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9202" y="1095631"/>
            <a:ext cx="11096756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4400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имя прилагательное?</a:t>
            </a:r>
          </a:p>
          <a:p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 могут изменятьс</a:t>
            </a:r>
            <a:r>
              <a:rPr lang="ru-RU" sz="4400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я имена прилагательные?</a:t>
            </a:r>
          </a:p>
          <a:p>
            <a:r>
              <a:rPr lang="ru-RU" sz="4400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Как можно определить род, число и падеж имен прилагательных?</a:t>
            </a:r>
          </a:p>
          <a:p>
            <a:r>
              <a:rPr lang="ru-RU" sz="4400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имя прилагательное разобрать как часть речи?</a:t>
            </a:r>
          </a:p>
          <a:p>
            <a:endParaRPr lang="ru-RU" sz="4400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01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71689" y="-85979"/>
            <a:ext cx="9505652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cap="none" spc="0" dirty="0" smtClean="0">
                <a:ln/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</a:p>
          <a:p>
            <a:pPr algn="ctr"/>
            <a:r>
              <a:rPr lang="ru-RU" sz="6600" cap="none" spc="0" dirty="0" smtClean="0">
                <a:ln/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Морфологический разбор</a:t>
            </a:r>
          </a:p>
          <a:p>
            <a:pPr algn="ctr"/>
            <a:r>
              <a:rPr lang="ru-RU" sz="6600" dirty="0">
                <a:ln/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6600" dirty="0" smtClean="0">
                <a:ln/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прилагательных</a:t>
            </a:r>
            <a:endParaRPr lang="ru-RU" sz="6600" cap="none" spc="0" dirty="0">
              <a:ln/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8087" y="3225026"/>
            <a:ext cx="11096756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4400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Цель: научиться выполнять морфологический разбор имен прилагательных.</a:t>
            </a:r>
          </a:p>
          <a:p>
            <a:endParaRPr lang="ru-RU" sz="4400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5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8240" y="130629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74306" y="-85979"/>
            <a:ext cx="730042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dirty="0" smtClean="0">
                <a:ln/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учебником</a:t>
            </a:r>
            <a:endParaRPr lang="ru-RU" sz="6600" cap="none" spc="0" dirty="0">
              <a:ln/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3544" y="1506116"/>
            <a:ext cx="1109675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4400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С. 120 – работа </a:t>
            </a:r>
            <a:r>
              <a:rPr lang="ru-RU" sz="4400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с памяткой</a:t>
            </a:r>
            <a:endParaRPr lang="ru-RU" sz="4400" dirty="0" smtClean="0">
              <a:ln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400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83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432148" y="-85979"/>
            <a:ext cx="18473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ru-RU" sz="6600" cap="none" spc="0" dirty="0">
              <a:ln/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3544" y="1506116"/>
            <a:ext cx="1109675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endParaRPr lang="ru-RU" sz="4400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93074" y="1022017"/>
            <a:ext cx="3770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Над полями вечерняя зорька </a:t>
            </a:r>
            <a:r>
              <a:rPr lang="ru-RU" dirty="0" smtClean="0"/>
              <a:t>горит.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193075" y="1477328"/>
            <a:ext cx="9387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синем небе плывут над полями облака с золотыми краями.</a:t>
            </a:r>
          </a:p>
        </p:txBody>
      </p:sp>
    </p:spTree>
    <p:extLst>
      <p:ext uri="{BB962C8B-B14F-4D97-AF65-F5344CB8AC3E}">
        <p14:creationId xmlns:p14="http://schemas.microsoft.com/office/powerpoint/2010/main" val="135187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0484" y="125159"/>
            <a:ext cx="104540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C000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морфологического разбора имён прилагательных:</a:t>
            </a:r>
            <a:endParaRPr lang="ru-RU" sz="4000" b="1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rgbClr val="FFC000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7993" y="1523326"/>
            <a:ext cx="10659036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Что обозначает, на какой вопрос отвечает</a:t>
            </a:r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акой частью речи является.</a:t>
            </a:r>
          </a:p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2.Начальная форма: (именительный падеж единственного числа мужского рода)</a:t>
            </a:r>
          </a:p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Пост. </a:t>
            </a:r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ризнаки ----</a:t>
            </a:r>
          </a:p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.Непост. 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признаки: число, </a:t>
            </a:r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 (в </a:t>
            </a:r>
            <a:r>
              <a:rPr lang="ru-RU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ед.ч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.), </a:t>
            </a:r>
          </a:p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паде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ж.</a:t>
            </a:r>
            <a:endParaRPr lang="ru-RU" sz="4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5.Роль в предложении.</a:t>
            </a:r>
            <a:endParaRPr lang="ru-RU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057" y="3600078"/>
            <a:ext cx="2466961" cy="310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91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33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266" y="3573701"/>
            <a:ext cx="2466961" cy="310851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52085" y="0"/>
            <a:ext cx="738445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Морфологический разбор</a:t>
            </a:r>
            <a:endParaRPr lang="ru-RU" sz="4800" b="1" cap="none" spc="0" dirty="0">
              <a:ln/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69567" y="910129"/>
            <a:ext cx="9173254" cy="44012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Зорька (какая?) вечерняя – признак пр.,</a:t>
            </a:r>
          </a:p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им.прил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Нач. ф.: (какой?) вечерний</a:t>
            </a:r>
          </a:p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Пост. п.: - </a:t>
            </a:r>
          </a:p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Непост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п.: в </a:t>
            </a:r>
            <a:r>
              <a:rPr lang="ru-RU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ед.ч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., в </a:t>
            </a:r>
            <a:r>
              <a:rPr lang="ru-RU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ж.р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., в </a:t>
            </a:r>
            <a:r>
              <a:rPr lang="ru-RU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И.п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 Вт. член:</a:t>
            </a:r>
            <a:endParaRPr lang="ru-RU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зорька (какая?) вечерняя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490016" y="5131073"/>
            <a:ext cx="2026923" cy="218070"/>
          </a:xfrm>
          <a:custGeom>
            <a:avLst/>
            <a:gdLst>
              <a:gd name="connsiteX0" fmla="*/ 0 w 1834493"/>
              <a:gd name="connsiteY0" fmla="*/ 141131 h 218097"/>
              <a:gd name="connsiteX1" fmla="*/ 166772 w 1834493"/>
              <a:gd name="connsiteY1" fmla="*/ 12854 h 218097"/>
              <a:gd name="connsiteX2" fmla="*/ 333545 w 1834493"/>
              <a:gd name="connsiteY2" fmla="*/ 128303 h 218097"/>
              <a:gd name="connsiteX3" fmla="*/ 538802 w 1834493"/>
              <a:gd name="connsiteY3" fmla="*/ 26 h 218097"/>
              <a:gd name="connsiteX4" fmla="*/ 718403 w 1834493"/>
              <a:gd name="connsiteY4" fmla="*/ 141131 h 218097"/>
              <a:gd name="connsiteX5" fmla="*/ 910832 w 1834493"/>
              <a:gd name="connsiteY5" fmla="*/ 38510 h 218097"/>
              <a:gd name="connsiteX6" fmla="*/ 1103262 w 1834493"/>
              <a:gd name="connsiteY6" fmla="*/ 153959 h 218097"/>
              <a:gd name="connsiteX7" fmla="*/ 1270034 w 1834493"/>
              <a:gd name="connsiteY7" fmla="*/ 25682 h 218097"/>
              <a:gd name="connsiteX8" fmla="*/ 1436806 w 1834493"/>
              <a:gd name="connsiteY8" fmla="*/ 115476 h 218097"/>
              <a:gd name="connsiteX9" fmla="*/ 1642064 w 1834493"/>
              <a:gd name="connsiteY9" fmla="*/ 12854 h 218097"/>
              <a:gd name="connsiteX10" fmla="*/ 1834493 w 1834493"/>
              <a:gd name="connsiteY10" fmla="*/ 141131 h 218097"/>
              <a:gd name="connsiteX11" fmla="*/ 1834493 w 1834493"/>
              <a:gd name="connsiteY11" fmla="*/ 205269 h 218097"/>
              <a:gd name="connsiteX12" fmla="*/ 1834493 w 1834493"/>
              <a:gd name="connsiteY12" fmla="*/ 218097 h 218097"/>
              <a:gd name="connsiteX13" fmla="*/ 1834493 w 1834493"/>
              <a:gd name="connsiteY13" fmla="*/ 218097 h 21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34493" h="218097">
                <a:moveTo>
                  <a:pt x="0" y="141131"/>
                </a:moveTo>
                <a:cubicBezTo>
                  <a:pt x="55590" y="78061"/>
                  <a:pt x="111181" y="14992"/>
                  <a:pt x="166772" y="12854"/>
                </a:cubicBezTo>
                <a:cubicBezTo>
                  <a:pt x="222363" y="10716"/>
                  <a:pt x="271540" y="130441"/>
                  <a:pt x="333545" y="128303"/>
                </a:cubicBezTo>
                <a:cubicBezTo>
                  <a:pt x="395550" y="126165"/>
                  <a:pt x="474659" y="-2112"/>
                  <a:pt x="538802" y="26"/>
                </a:cubicBezTo>
                <a:cubicBezTo>
                  <a:pt x="602945" y="2164"/>
                  <a:pt x="656398" y="134717"/>
                  <a:pt x="718403" y="141131"/>
                </a:cubicBezTo>
                <a:cubicBezTo>
                  <a:pt x="780408" y="147545"/>
                  <a:pt x="846689" y="36372"/>
                  <a:pt x="910832" y="38510"/>
                </a:cubicBezTo>
                <a:cubicBezTo>
                  <a:pt x="974975" y="40648"/>
                  <a:pt x="1043395" y="156097"/>
                  <a:pt x="1103262" y="153959"/>
                </a:cubicBezTo>
                <a:cubicBezTo>
                  <a:pt x="1163129" y="151821"/>
                  <a:pt x="1214443" y="32096"/>
                  <a:pt x="1270034" y="25682"/>
                </a:cubicBezTo>
                <a:cubicBezTo>
                  <a:pt x="1325625" y="19268"/>
                  <a:pt x="1374801" y="117614"/>
                  <a:pt x="1436806" y="115476"/>
                </a:cubicBezTo>
                <a:cubicBezTo>
                  <a:pt x="1498811" y="113338"/>
                  <a:pt x="1575783" y="8578"/>
                  <a:pt x="1642064" y="12854"/>
                </a:cubicBezTo>
                <a:cubicBezTo>
                  <a:pt x="1708345" y="17130"/>
                  <a:pt x="1802422" y="109062"/>
                  <a:pt x="1834493" y="141131"/>
                </a:cubicBezTo>
                <a:lnTo>
                  <a:pt x="1834493" y="205269"/>
                </a:lnTo>
                <a:lnTo>
                  <a:pt x="1834493" y="218097"/>
                </a:lnTo>
                <a:lnTo>
                  <a:pt x="1834493" y="218097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7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33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266" y="3573701"/>
            <a:ext cx="2466961" cy="310851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52085" y="0"/>
            <a:ext cx="738445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Морфологический разбор</a:t>
            </a:r>
            <a:endParaRPr lang="ru-RU" sz="4800" b="1" cap="none" spc="0" dirty="0">
              <a:ln/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10682" y="910129"/>
            <a:ext cx="8502247" cy="44012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небе(каком?) синем – признак пр.,</a:t>
            </a:r>
          </a:p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им.прил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Нач. ф.: (какой?) синий</a:t>
            </a:r>
          </a:p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Пост. п.: - </a:t>
            </a:r>
          </a:p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Непост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п.: в </a:t>
            </a:r>
            <a:r>
              <a:rPr lang="ru-RU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ед.ч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., в </a:t>
            </a:r>
            <a:r>
              <a:rPr lang="ru-RU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ср.р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., в </a:t>
            </a:r>
            <a:r>
              <a:rPr lang="ru-RU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П.п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 Вт. член:</a:t>
            </a:r>
            <a:endParaRPr lang="ru-RU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небе (каком?) синем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490016" y="5131073"/>
            <a:ext cx="1565093" cy="205243"/>
          </a:xfrm>
          <a:custGeom>
            <a:avLst/>
            <a:gdLst>
              <a:gd name="connsiteX0" fmla="*/ 0 w 1834493"/>
              <a:gd name="connsiteY0" fmla="*/ 141131 h 218097"/>
              <a:gd name="connsiteX1" fmla="*/ 166772 w 1834493"/>
              <a:gd name="connsiteY1" fmla="*/ 12854 h 218097"/>
              <a:gd name="connsiteX2" fmla="*/ 333545 w 1834493"/>
              <a:gd name="connsiteY2" fmla="*/ 128303 h 218097"/>
              <a:gd name="connsiteX3" fmla="*/ 538802 w 1834493"/>
              <a:gd name="connsiteY3" fmla="*/ 26 h 218097"/>
              <a:gd name="connsiteX4" fmla="*/ 718403 w 1834493"/>
              <a:gd name="connsiteY4" fmla="*/ 141131 h 218097"/>
              <a:gd name="connsiteX5" fmla="*/ 910832 w 1834493"/>
              <a:gd name="connsiteY5" fmla="*/ 38510 h 218097"/>
              <a:gd name="connsiteX6" fmla="*/ 1103262 w 1834493"/>
              <a:gd name="connsiteY6" fmla="*/ 153959 h 218097"/>
              <a:gd name="connsiteX7" fmla="*/ 1270034 w 1834493"/>
              <a:gd name="connsiteY7" fmla="*/ 25682 h 218097"/>
              <a:gd name="connsiteX8" fmla="*/ 1436806 w 1834493"/>
              <a:gd name="connsiteY8" fmla="*/ 115476 h 218097"/>
              <a:gd name="connsiteX9" fmla="*/ 1642064 w 1834493"/>
              <a:gd name="connsiteY9" fmla="*/ 12854 h 218097"/>
              <a:gd name="connsiteX10" fmla="*/ 1834493 w 1834493"/>
              <a:gd name="connsiteY10" fmla="*/ 141131 h 218097"/>
              <a:gd name="connsiteX11" fmla="*/ 1834493 w 1834493"/>
              <a:gd name="connsiteY11" fmla="*/ 205269 h 218097"/>
              <a:gd name="connsiteX12" fmla="*/ 1834493 w 1834493"/>
              <a:gd name="connsiteY12" fmla="*/ 218097 h 218097"/>
              <a:gd name="connsiteX13" fmla="*/ 1834493 w 1834493"/>
              <a:gd name="connsiteY13" fmla="*/ 218097 h 21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34493" h="218097">
                <a:moveTo>
                  <a:pt x="0" y="141131"/>
                </a:moveTo>
                <a:cubicBezTo>
                  <a:pt x="55590" y="78061"/>
                  <a:pt x="111181" y="14992"/>
                  <a:pt x="166772" y="12854"/>
                </a:cubicBezTo>
                <a:cubicBezTo>
                  <a:pt x="222363" y="10716"/>
                  <a:pt x="271540" y="130441"/>
                  <a:pt x="333545" y="128303"/>
                </a:cubicBezTo>
                <a:cubicBezTo>
                  <a:pt x="395550" y="126165"/>
                  <a:pt x="474659" y="-2112"/>
                  <a:pt x="538802" y="26"/>
                </a:cubicBezTo>
                <a:cubicBezTo>
                  <a:pt x="602945" y="2164"/>
                  <a:pt x="656398" y="134717"/>
                  <a:pt x="718403" y="141131"/>
                </a:cubicBezTo>
                <a:cubicBezTo>
                  <a:pt x="780408" y="147545"/>
                  <a:pt x="846689" y="36372"/>
                  <a:pt x="910832" y="38510"/>
                </a:cubicBezTo>
                <a:cubicBezTo>
                  <a:pt x="974975" y="40648"/>
                  <a:pt x="1043395" y="156097"/>
                  <a:pt x="1103262" y="153959"/>
                </a:cubicBezTo>
                <a:cubicBezTo>
                  <a:pt x="1163129" y="151821"/>
                  <a:pt x="1214443" y="32096"/>
                  <a:pt x="1270034" y="25682"/>
                </a:cubicBezTo>
                <a:cubicBezTo>
                  <a:pt x="1325625" y="19268"/>
                  <a:pt x="1374801" y="117614"/>
                  <a:pt x="1436806" y="115476"/>
                </a:cubicBezTo>
                <a:cubicBezTo>
                  <a:pt x="1498811" y="113338"/>
                  <a:pt x="1575783" y="8578"/>
                  <a:pt x="1642064" y="12854"/>
                </a:cubicBezTo>
                <a:cubicBezTo>
                  <a:pt x="1708345" y="17130"/>
                  <a:pt x="1802422" y="109062"/>
                  <a:pt x="1834493" y="141131"/>
                </a:cubicBezTo>
                <a:lnTo>
                  <a:pt x="1834493" y="205269"/>
                </a:lnTo>
                <a:lnTo>
                  <a:pt x="1834493" y="218097"/>
                </a:lnTo>
                <a:lnTo>
                  <a:pt x="1834493" y="218097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6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33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266" y="3573701"/>
            <a:ext cx="2466961" cy="310851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50945" y="0"/>
            <a:ext cx="7386758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Самостоятельная работа:</a:t>
            </a:r>
          </a:p>
          <a:p>
            <a:pPr algn="ctr"/>
            <a:r>
              <a:rPr lang="ru-RU" sz="4800" b="1" dirty="0">
                <a:ln/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орфологический разбор </a:t>
            </a:r>
          </a:p>
          <a:p>
            <a:pPr algn="ctr"/>
            <a:r>
              <a:rPr lang="ru-RU" sz="4800" b="1" cap="none" spc="0" dirty="0" smtClean="0">
                <a:ln/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золотыми краями</a:t>
            </a:r>
            <a:endParaRPr lang="ru-RU" sz="4800" b="1" cap="none" spc="0" dirty="0">
              <a:ln/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59368" y="2115932"/>
            <a:ext cx="10208945" cy="44012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краями(какими?) золотыми – признак пр.,</a:t>
            </a:r>
          </a:p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им.прил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Нач. ф.: (какой?) золотой</a:t>
            </a:r>
          </a:p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Пост. п.: - </a:t>
            </a:r>
          </a:p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Непост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п.: во </a:t>
            </a:r>
            <a:r>
              <a:rPr lang="ru-RU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мн.ч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., в Т.п.</a:t>
            </a:r>
          </a:p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 Вт. член:</a:t>
            </a:r>
            <a:endParaRPr lang="ru-RU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краями 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(какими?) золотыми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5618935" y="6324049"/>
            <a:ext cx="2063738" cy="139416"/>
          </a:xfrm>
          <a:custGeom>
            <a:avLst/>
            <a:gdLst>
              <a:gd name="connsiteX0" fmla="*/ 0 w 1834493"/>
              <a:gd name="connsiteY0" fmla="*/ 141131 h 218097"/>
              <a:gd name="connsiteX1" fmla="*/ 166772 w 1834493"/>
              <a:gd name="connsiteY1" fmla="*/ 12854 h 218097"/>
              <a:gd name="connsiteX2" fmla="*/ 333545 w 1834493"/>
              <a:gd name="connsiteY2" fmla="*/ 128303 h 218097"/>
              <a:gd name="connsiteX3" fmla="*/ 538802 w 1834493"/>
              <a:gd name="connsiteY3" fmla="*/ 26 h 218097"/>
              <a:gd name="connsiteX4" fmla="*/ 718403 w 1834493"/>
              <a:gd name="connsiteY4" fmla="*/ 141131 h 218097"/>
              <a:gd name="connsiteX5" fmla="*/ 910832 w 1834493"/>
              <a:gd name="connsiteY5" fmla="*/ 38510 h 218097"/>
              <a:gd name="connsiteX6" fmla="*/ 1103262 w 1834493"/>
              <a:gd name="connsiteY6" fmla="*/ 153959 h 218097"/>
              <a:gd name="connsiteX7" fmla="*/ 1270034 w 1834493"/>
              <a:gd name="connsiteY7" fmla="*/ 25682 h 218097"/>
              <a:gd name="connsiteX8" fmla="*/ 1436806 w 1834493"/>
              <a:gd name="connsiteY8" fmla="*/ 115476 h 218097"/>
              <a:gd name="connsiteX9" fmla="*/ 1642064 w 1834493"/>
              <a:gd name="connsiteY9" fmla="*/ 12854 h 218097"/>
              <a:gd name="connsiteX10" fmla="*/ 1834493 w 1834493"/>
              <a:gd name="connsiteY10" fmla="*/ 141131 h 218097"/>
              <a:gd name="connsiteX11" fmla="*/ 1834493 w 1834493"/>
              <a:gd name="connsiteY11" fmla="*/ 205269 h 218097"/>
              <a:gd name="connsiteX12" fmla="*/ 1834493 w 1834493"/>
              <a:gd name="connsiteY12" fmla="*/ 218097 h 218097"/>
              <a:gd name="connsiteX13" fmla="*/ 1834493 w 1834493"/>
              <a:gd name="connsiteY13" fmla="*/ 218097 h 21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34493" h="218097">
                <a:moveTo>
                  <a:pt x="0" y="141131"/>
                </a:moveTo>
                <a:cubicBezTo>
                  <a:pt x="55590" y="78061"/>
                  <a:pt x="111181" y="14992"/>
                  <a:pt x="166772" y="12854"/>
                </a:cubicBezTo>
                <a:cubicBezTo>
                  <a:pt x="222363" y="10716"/>
                  <a:pt x="271540" y="130441"/>
                  <a:pt x="333545" y="128303"/>
                </a:cubicBezTo>
                <a:cubicBezTo>
                  <a:pt x="395550" y="126165"/>
                  <a:pt x="474659" y="-2112"/>
                  <a:pt x="538802" y="26"/>
                </a:cubicBezTo>
                <a:cubicBezTo>
                  <a:pt x="602945" y="2164"/>
                  <a:pt x="656398" y="134717"/>
                  <a:pt x="718403" y="141131"/>
                </a:cubicBezTo>
                <a:cubicBezTo>
                  <a:pt x="780408" y="147545"/>
                  <a:pt x="846689" y="36372"/>
                  <a:pt x="910832" y="38510"/>
                </a:cubicBezTo>
                <a:cubicBezTo>
                  <a:pt x="974975" y="40648"/>
                  <a:pt x="1043395" y="156097"/>
                  <a:pt x="1103262" y="153959"/>
                </a:cubicBezTo>
                <a:cubicBezTo>
                  <a:pt x="1163129" y="151821"/>
                  <a:pt x="1214443" y="32096"/>
                  <a:pt x="1270034" y="25682"/>
                </a:cubicBezTo>
                <a:cubicBezTo>
                  <a:pt x="1325625" y="19268"/>
                  <a:pt x="1374801" y="117614"/>
                  <a:pt x="1436806" y="115476"/>
                </a:cubicBezTo>
                <a:cubicBezTo>
                  <a:pt x="1498811" y="113338"/>
                  <a:pt x="1575783" y="8578"/>
                  <a:pt x="1642064" y="12854"/>
                </a:cubicBezTo>
                <a:cubicBezTo>
                  <a:pt x="1708345" y="17130"/>
                  <a:pt x="1802422" y="109062"/>
                  <a:pt x="1834493" y="141131"/>
                </a:cubicBezTo>
                <a:lnTo>
                  <a:pt x="1834493" y="205269"/>
                </a:lnTo>
                <a:lnTo>
                  <a:pt x="1834493" y="218097"/>
                </a:lnTo>
                <a:lnTo>
                  <a:pt x="1834493" y="218097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35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34418" y="-85979"/>
            <a:ext cx="418020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dirty="0" smtClean="0">
                <a:ln/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 урока</a:t>
            </a:r>
            <a:endParaRPr lang="ru-RU" sz="6600" cap="none" spc="0" dirty="0">
              <a:ln/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3544" y="1506116"/>
            <a:ext cx="11096756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4400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Что нового узнали на уроке?</a:t>
            </a:r>
          </a:p>
          <a:p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Кто научился выполнять морфологический разбор имени прилагательного?</a:t>
            </a:r>
          </a:p>
          <a:p>
            <a:r>
              <a:rPr lang="ru-RU" sz="4400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Кому еще нужно потренироваться?</a:t>
            </a:r>
            <a:endParaRPr lang="ru-RU" sz="4400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59374" y="0"/>
            <a:ext cx="535441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  <a:endParaRPr lang="ru-RU" sz="4800" b="1" cap="none" spc="0" dirty="0">
              <a:ln/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avatars.mds.yandex.net/get-pdb/1209663/b8ca4b1d-7cb8-4594-998a-54836976be89/s1200?webp=fals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539" y="3437793"/>
            <a:ext cx="3250590" cy="310541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14555" y="1283677"/>
            <a:ext cx="10444078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С. 120 – памятка </a:t>
            </a:r>
          </a:p>
          <a:p>
            <a:pPr algn="ctr"/>
            <a:r>
              <a:rPr lang="ru-RU" sz="40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(образец письменного разбора </a:t>
            </a:r>
          </a:p>
          <a:p>
            <a:pPr algn="ctr"/>
            <a:r>
              <a:rPr lang="ru-RU" sz="40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см. в презентации)</a:t>
            </a:r>
          </a:p>
          <a:p>
            <a:pPr algn="ctr"/>
            <a:r>
              <a:rPr lang="ru-RU" sz="40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4800" b="1" dirty="0" smtClean="0">
                <a:ln/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121</a:t>
            </a:r>
            <a:r>
              <a:rPr lang="ru-RU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 упр.</a:t>
            </a:r>
            <a:r>
              <a:rPr lang="ru-RU" sz="40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smtClean="0">
                <a:ln/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219</a:t>
            </a:r>
          </a:p>
          <a:p>
            <a:pPr algn="ctr"/>
            <a:r>
              <a:rPr lang="ru-RU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Выполнить только </a:t>
            </a:r>
            <a:r>
              <a:rPr lang="ru-RU" sz="4800" b="1" cap="none" spc="0" dirty="0" err="1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морфолог.разбор</a:t>
            </a:r>
            <a:r>
              <a:rPr lang="ru-RU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800" b="1" cap="none" spc="0" dirty="0">
              <a:ln/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31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475</Words>
  <Application>Microsoft Office PowerPoint</Application>
  <PresentationFormat>Произвольный</PresentationFormat>
  <Paragraphs>84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Админ 7</cp:lastModifiedBy>
  <cp:revision>38</cp:revision>
  <dcterms:created xsi:type="dcterms:W3CDTF">2019-02-14T13:17:08Z</dcterms:created>
  <dcterms:modified xsi:type="dcterms:W3CDTF">2020-05-14T09:42:20Z</dcterms:modified>
</cp:coreProperties>
</file>